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16" r:id="rId5"/>
  </p:sldMasterIdLst>
  <p:notesMasterIdLst>
    <p:notesMasterId r:id="rId28"/>
  </p:notesMasterIdLst>
  <p:handoutMasterIdLst>
    <p:handoutMasterId r:id="rId29"/>
  </p:handoutMasterIdLst>
  <p:sldIdLst>
    <p:sldId id="327" r:id="rId6"/>
    <p:sldId id="330" r:id="rId7"/>
    <p:sldId id="331" r:id="rId8"/>
    <p:sldId id="332" r:id="rId9"/>
    <p:sldId id="333" r:id="rId10"/>
    <p:sldId id="334" r:id="rId11"/>
    <p:sldId id="298" r:id="rId12"/>
    <p:sldId id="262" r:id="rId13"/>
    <p:sldId id="263" r:id="rId14"/>
    <p:sldId id="335" r:id="rId15"/>
    <p:sldId id="336" r:id="rId16"/>
    <p:sldId id="337" r:id="rId17"/>
    <p:sldId id="338" r:id="rId18"/>
    <p:sldId id="339" r:id="rId19"/>
    <p:sldId id="340" r:id="rId20"/>
    <p:sldId id="299" r:id="rId21"/>
    <p:sldId id="302" r:id="rId22"/>
    <p:sldId id="266" r:id="rId23"/>
    <p:sldId id="277" r:id="rId24"/>
    <p:sldId id="275" r:id="rId25"/>
    <p:sldId id="341" r:id="rId26"/>
    <p:sldId id="329" r:id="rId2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2F4F8"/>
    <a:srgbClr val="0B49CB"/>
    <a:srgbClr val="1C7DDB"/>
    <a:srgbClr val="121619"/>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3" d="100"/>
          <a:sy n="73" d="100"/>
        </p:scale>
        <p:origin x="126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9/27/2021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624111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A8731-C239-4F40-A446-576BA97751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C504ED1-7500-4D87-BA7E-42D56CE676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574B764-C552-48A3-AC7A-0645EA0AD20A}"/>
              </a:ext>
            </a:extLst>
          </p:cNvPr>
          <p:cNvSpPr>
            <a:spLocks noGrp="1"/>
          </p:cNvSpPr>
          <p:nvPr>
            <p:ph type="dt" sz="half" idx="10"/>
          </p:nvPr>
        </p:nvSpPr>
        <p:spPr/>
        <p:txBody>
          <a:bodyPr/>
          <a:lstStyle/>
          <a:p>
            <a:fld id="{B61BEF0D-F0BB-DE4B-95CE-6DB70DBA9567}" type="datetimeFigureOut">
              <a:rPr lang="en-US" smtClean="0"/>
              <a:pPr/>
              <a:t>9/28/2021</a:t>
            </a:fld>
            <a:endParaRPr lang="en-US" dirty="0"/>
          </a:p>
        </p:txBody>
      </p:sp>
      <p:sp>
        <p:nvSpPr>
          <p:cNvPr id="5" name="Footer Placeholder 4">
            <a:extLst>
              <a:ext uri="{FF2B5EF4-FFF2-40B4-BE49-F238E27FC236}">
                <a16:creationId xmlns:a16="http://schemas.microsoft.com/office/drawing/2014/main" id="{69AE8AD7-B7BF-4935-AAA0-169D12A8FC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A1E86A-89C3-4907-89AD-B86249F5997C}"/>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12611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E3C2C-EDA7-48CD-8B26-8E5D29B049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55790F1-B63F-498F-8A5C-3F4B042F74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864314-0BC4-4354-AF13-8F810B35D651}"/>
              </a:ext>
            </a:extLst>
          </p:cNvPr>
          <p:cNvSpPr>
            <a:spLocks noGrp="1"/>
          </p:cNvSpPr>
          <p:nvPr>
            <p:ph type="dt" sz="half" idx="10"/>
          </p:nvPr>
        </p:nvSpPr>
        <p:spPr/>
        <p:txBody>
          <a:bodyPr/>
          <a:lstStyle/>
          <a:p>
            <a:fld id="{5E4E5C39-FE1E-4048-9E78-68F07A4195FB}" type="datetimeFigureOut">
              <a:rPr lang="en-US" smtClean="0"/>
              <a:t>9/27/2021</a:t>
            </a:fld>
            <a:endParaRPr lang="en-US"/>
          </a:p>
        </p:txBody>
      </p:sp>
      <p:sp>
        <p:nvSpPr>
          <p:cNvPr id="5" name="Footer Placeholder 4">
            <a:extLst>
              <a:ext uri="{FF2B5EF4-FFF2-40B4-BE49-F238E27FC236}">
                <a16:creationId xmlns:a16="http://schemas.microsoft.com/office/drawing/2014/main" id="{C18920ED-6A39-4F51-8964-292AAB22C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6E375-10A8-45B2-9844-3E7FCEB12C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83800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807EA-92A9-416E-8B97-38D31503D3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0EA6A3E-52A1-449F-AF06-B2A4E930EB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186E27-46A0-482E-9473-638E2CC4BA69}"/>
              </a:ext>
            </a:extLst>
          </p:cNvPr>
          <p:cNvSpPr>
            <a:spLocks noGrp="1"/>
          </p:cNvSpPr>
          <p:nvPr>
            <p:ph type="dt" sz="half" idx="10"/>
          </p:nvPr>
        </p:nvSpPr>
        <p:spPr/>
        <p:txBody>
          <a:bodyPr/>
          <a:lstStyle/>
          <a:p>
            <a:fld id="{5E4E5C39-FE1E-4048-9E78-68F07A4195FB}" type="datetimeFigureOut">
              <a:rPr lang="en-US" smtClean="0"/>
              <a:t>9/27/2021</a:t>
            </a:fld>
            <a:endParaRPr lang="en-US"/>
          </a:p>
        </p:txBody>
      </p:sp>
      <p:sp>
        <p:nvSpPr>
          <p:cNvPr id="5" name="Footer Placeholder 4">
            <a:extLst>
              <a:ext uri="{FF2B5EF4-FFF2-40B4-BE49-F238E27FC236}">
                <a16:creationId xmlns:a16="http://schemas.microsoft.com/office/drawing/2014/main" id="{F8082DE6-DADA-4402-947D-61BC81374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0F41F9-2643-4862-BFCC-238F5F1E5EE1}"/>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864475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4152E-81EC-4E08-9A53-54D6C9D4AD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5E2D4B-E406-4ABC-B7A9-A313571E1E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AC206C3-F80B-4BAA-8AC4-B247B8DB6C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87F0222-9469-4AA7-B55C-A43E4E93640D}"/>
              </a:ext>
            </a:extLst>
          </p:cNvPr>
          <p:cNvSpPr>
            <a:spLocks noGrp="1"/>
          </p:cNvSpPr>
          <p:nvPr>
            <p:ph type="dt" sz="half" idx="10"/>
          </p:nvPr>
        </p:nvSpPr>
        <p:spPr/>
        <p:txBody>
          <a:bodyPr/>
          <a:lstStyle/>
          <a:p>
            <a:fld id="{5E4E5C39-FE1E-4048-9E78-68F07A4195FB}" type="datetimeFigureOut">
              <a:rPr lang="en-US" smtClean="0"/>
              <a:t>9/27/2021</a:t>
            </a:fld>
            <a:endParaRPr lang="en-US"/>
          </a:p>
        </p:txBody>
      </p:sp>
      <p:sp>
        <p:nvSpPr>
          <p:cNvPr id="6" name="Footer Placeholder 5">
            <a:extLst>
              <a:ext uri="{FF2B5EF4-FFF2-40B4-BE49-F238E27FC236}">
                <a16:creationId xmlns:a16="http://schemas.microsoft.com/office/drawing/2014/main" id="{0E38F2C0-7B05-47C3-AC56-7BFACA4C81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80D36C-9A80-49F2-8721-111950A56E0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99506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2B1C6-86B0-4CB1-AF2F-832A6411EE2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0A404D-2588-45E8-AD95-00706C35A0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7843BF-6BB7-4CC2-A6B1-BC5A3755BD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8E9E57B-3B20-4118-B396-55D5A76994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FB39D4-FAA4-431D-AAA7-673C492808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87141F3-C1D9-413C-946B-F70C0C39B0C4}"/>
              </a:ext>
            </a:extLst>
          </p:cNvPr>
          <p:cNvSpPr>
            <a:spLocks noGrp="1"/>
          </p:cNvSpPr>
          <p:nvPr>
            <p:ph type="dt" sz="half" idx="10"/>
          </p:nvPr>
        </p:nvSpPr>
        <p:spPr/>
        <p:txBody>
          <a:bodyPr/>
          <a:lstStyle/>
          <a:p>
            <a:fld id="{5E4E5C39-FE1E-4048-9E78-68F07A4195FB}" type="datetimeFigureOut">
              <a:rPr lang="en-US" smtClean="0"/>
              <a:t>9/27/2021</a:t>
            </a:fld>
            <a:endParaRPr lang="en-US"/>
          </a:p>
        </p:txBody>
      </p:sp>
      <p:sp>
        <p:nvSpPr>
          <p:cNvPr id="8" name="Footer Placeholder 7">
            <a:extLst>
              <a:ext uri="{FF2B5EF4-FFF2-40B4-BE49-F238E27FC236}">
                <a16:creationId xmlns:a16="http://schemas.microsoft.com/office/drawing/2014/main" id="{81D9C95A-A105-440D-96B0-93DBDB54CC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E6FE32-9840-4C8F-B3EB-0752B18AD02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25904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EC338-CC2E-4206-95BE-1974CCEE62B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B0AF8F1-7969-4F13-9209-AC023B854CF9}"/>
              </a:ext>
            </a:extLst>
          </p:cNvPr>
          <p:cNvSpPr>
            <a:spLocks noGrp="1"/>
          </p:cNvSpPr>
          <p:nvPr>
            <p:ph type="dt" sz="half" idx="10"/>
          </p:nvPr>
        </p:nvSpPr>
        <p:spPr/>
        <p:txBody>
          <a:bodyPr/>
          <a:lstStyle/>
          <a:p>
            <a:fld id="{5E4E5C39-FE1E-4048-9E78-68F07A4195FB}" type="datetimeFigureOut">
              <a:rPr lang="en-US" smtClean="0"/>
              <a:t>9/27/2021</a:t>
            </a:fld>
            <a:endParaRPr lang="en-US"/>
          </a:p>
        </p:txBody>
      </p:sp>
      <p:sp>
        <p:nvSpPr>
          <p:cNvPr id="4" name="Footer Placeholder 3">
            <a:extLst>
              <a:ext uri="{FF2B5EF4-FFF2-40B4-BE49-F238E27FC236}">
                <a16:creationId xmlns:a16="http://schemas.microsoft.com/office/drawing/2014/main" id="{F2413177-8E96-40E7-9642-AAABAD84AD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F5A0F-8280-4BC9-AD3A-6A52A22C909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3322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1C307-6EEC-42D8-B9A0-DC0DD0656F30}"/>
              </a:ext>
            </a:extLst>
          </p:cNvPr>
          <p:cNvSpPr>
            <a:spLocks noGrp="1"/>
          </p:cNvSpPr>
          <p:nvPr>
            <p:ph type="dt" sz="half" idx="10"/>
          </p:nvPr>
        </p:nvSpPr>
        <p:spPr/>
        <p:txBody>
          <a:bodyPr/>
          <a:lstStyle/>
          <a:p>
            <a:fld id="{5E4E5C39-FE1E-4048-9E78-68F07A4195FB}" type="datetimeFigureOut">
              <a:rPr lang="en-US" smtClean="0"/>
              <a:t>9/27/2021</a:t>
            </a:fld>
            <a:endParaRPr lang="en-US"/>
          </a:p>
        </p:txBody>
      </p:sp>
      <p:sp>
        <p:nvSpPr>
          <p:cNvPr id="3" name="Footer Placeholder 2">
            <a:extLst>
              <a:ext uri="{FF2B5EF4-FFF2-40B4-BE49-F238E27FC236}">
                <a16:creationId xmlns:a16="http://schemas.microsoft.com/office/drawing/2014/main" id="{F663F4B3-968D-48F5-9BD3-AC71CF239C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62CEBC-8439-4259-A669-E02BA88B6D8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13067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C077-8F0E-406D-9E7A-1DED5EC075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AA1F36A-790D-43FC-AE3D-9E9EA2C78B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0E52398-45C2-4ED4-B5C4-DCCD00AA1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34A999-24CA-4153-85A8-8E65E40C1FC4}"/>
              </a:ext>
            </a:extLst>
          </p:cNvPr>
          <p:cNvSpPr>
            <a:spLocks noGrp="1"/>
          </p:cNvSpPr>
          <p:nvPr>
            <p:ph type="dt" sz="half" idx="10"/>
          </p:nvPr>
        </p:nvSpPr>
        <p:spPr/>
        <p:txBody>
          <a:bodyPr/>
          <a:lstStyle/>
          <a:p>
            <a:fld id="{5E4E5C39-FE1E-4048-9E78-68F07A4195FB}" type="datetimeFigureOut">
              <a:rPr lang="en-US" smtClean="0"/>
              <a:t>9/27/2021</a:t>
            </a:fld>
            <a:endParaRPr lang="en-US"/>
          </a:p>
        </p:txBody>
      </p:sp>
      <p:sp>
        <p:nvSpPr>
          <p:cNvPr id="6" name="Footer Placeholder 5">
            <a:extLst>
              <a:ext uri="{FF2B5EF4-FFF2-40B4-BE49-F238E27FC236}">
                <a16:creationId xmlns:a16="http://schemas.microsoft.com/office/drawing/2014/main" id="{FBC1A2EF-CA5E-42C4-BAB7-3F18231629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E4F8B6-18E2-4D57-B32C-4199B835955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63772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45042-5D85-4401-9598-77ED6934C6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2453FD4-49CD-495B-A5A6-2AEA2DAF06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B34B277-ADCA-44E6-9E40-6CECB9CF5B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119C07-0634-4900-A67A-E0F272E5949D}"/>
              </a:ext>
            </a:extLst>
          </p:cNvPr>
          <p:cNvSpPr>
            <a:spLocks noGrp="1"/>
          </p:cNvSpPr>
          <p:nvPr>
            <p:ph type="dt" sz="half" idx="10"/>
          </p:nvPr>
        </p:nvSpPr>
        <p:spPr/>
        <p:txBody>
          <a:bodyPr/>
          <a:lstStyle/>
          <a:p>
            <a:fld id="{5E4E5C39-FE1E-4048-9E78-68F07A4195FB}" type="datetimeFigureOut">
              <a:rPr lang="en-US" smtClean="0"/>
              <a:t>9/27/2021</a:t>
            </a:fld>
            <a:endParaRPr lang="en-US"/>
          </a:p>
        </p:txBody>
      </p:sp>
      <p:sp>
        <p:nvSpPr>
          <p:cNvPr id="6" name="Footer Placeholder 5">
            <a:extLst>
              <a:ext uri="{FF2B5EF4-FFF2-40B4-BE49-F238E27FC236}">
                <a16:creationId xmlns:a16="http://schemas.microsoft.com/office/drawing/2014/main" id="{66649DFA-3B10-4282-9E52-4112CB4A4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4889FF-E71D-4C00-B808-E2BCC6E7D6F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83474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DCD5C-C09B-4609-ACAB-2D748B1BC25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45C3C9-CF34-4257-8B5B-7643E351AA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14C6A7-B17B-4297-9A18-CF796335E58F}"/>
              </a:ext>
            </a:extLst>
          </p:cNvPr>
          <p:cNvSpPr>
            <a:spLocks noGrp="1"/>
          </p:cNvSpPr>
          <p:nvPr>
            <p:ph type="dt" sz="half" idx="10"/>
          </p:nvPr>
        </p:nvSpPr>
        <p:spPr/>
        <p:txBody>
          <a:bodyPr/>
          <a:lstStyle/>
          <a:p>
            <a:fld id="{5E4E5C39-FE1E-4048-9E78-68F07A4195FB}" type="datetimeFigureOut">
              <a:rPr lang="en-US" smtClean="0"/>
              <a:t>9/27/2021</a:t>
            </a:fld>
            <a:endParaRPr lang="en-US"/>
          </a:p>
        </p:txBody>
      </p:sp>
      <p:sp>
        <p:nvSpPr>
          <p:cNvPr id="5" name="Footer Placeholder 4">
            <a:extLst>
              <a:ext uri="{FF2B5EF4-FFF2-40B4-BE49-F238E27FC236}">
                <a16:creationId xmlns:a16="http://schemas.microsoft.com/office/drawing/2014/main" id="{92DA9503-9339-45AE-95FF-45ACD6D3D3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4C5A4-852A-48F5-84F2-BBE6F3BE3A3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940500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20C045-EFB9-469D-A828-4270FEA5FA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77A5388-3CCB-43DB-97CF-5E26AF0A3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71B230-0D6A-4A15-ADF0-F4D9C5552E3B}"/>
              </a:ext>
            </a:extLst>
          </p:cNvPr>
          <p:cNvSpPr>
            <a:spLocks noGrp="1"/>
          </p:cNvSpPr>
          <p:nvPr>
            <p:ph type="dt" sz="half" idx="10"/>
          </p:nvPr>
        </p:nvSpPr>
        <p:spPr/>
        <p:txBody>
          <a:bodyPr/>
          <a:lstStyle/>
          <a:p>
            <a:fld id="{5E4E5C39-FE1E-4048-9E78-68F07A4195FB}" type="datetimeFigureOut">
              <a:rPr lang="en-US" smtClean="0"/>
              <a:t>9/27/2021</a:t>
            </a:fld>
            <a:endParaRPr lang="en-US"/>
          </a:p>
        </p:txBody>
      </p:sp>
      <p:sp>
        <p:nvSpPr>
          <p:cNvPr id="5" name="Footer Placeholder 4">
            <a:extLst>
              <a:ext uri="{FF2B5EF4-FFF2-40B4-BE49-F238E27FC236}">
                <a16:creationId xmlns:a16="http://schemas.microsoft.com/office/drawing/2014/main" id="{D703BAEE-F5C9-4499-8658-1FBB06A8C5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5127E-4F79-40ED-AF9B-9DD699D2907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904003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171652051"/>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490279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74457242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566DF4-B59E-4210-B839-49F5FD5468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77BD48-8E7A-44ED-B56E-D1C1C8A309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2723A4-0EEF-45F1-AA9D-13C2F7CBC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0A1CF4-3B14-48F6-B0C7-66BB463698A0}" type="datetimeFigureOut">
              <a:rPr lang="en-IN" smtClean="0"/>
              <a:t>28-09-2021</a:t>
            </a:fld>
            <a:endParaRPr lang="en-IN"/>
          </a:p>
        </p:txBody>
      </p:sp>
      <p:sp>
        <p:nvSpPr>
          <p:cNvPr id="5" name="Footer Placeholder 4">
            <a:extLst>
              <a:ext uri="{FF2B5EF4-FFF2-40B4-BE49-F238E27FC236}">
                <a16:creationId xmlns:a16="http://schemas.microsoft.com/office/drawing/2014/main" id="{034E8EDC-4A2C-4A01-9241-B7B29CF4E5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E570FBA-3277-42EA-A9E5-341F25539D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416560907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Sagar Ratnaparkhi</a:t>
            </a:r>
            <a:br>
              <a:rPr lang="en-US" dirty="0">
                <a:solidFill>
                  <a:schemeClr val="bg2"/>
                </a:solidFill>
                <a:latin typeface="Abadi"/>
                <a:ea typeface="SF Pro" pitchFamily="2" charset="0"/>
                <a:cs typeface="SF Pro" pitchFamily="2" charset="0"/>
              </a:rPr>
            </a:br>
            <a:r>
              <a:rPr lang="en-US" dirty="0">
                <a:solidFill>
                  <a:schemeClr val="bg2"/>
                </a:solidFill>
                <a:latin typeface="Abadi"/>
                <a:ea typeface="SF Pro" pitchFamily="2" charset="0"/>
                <a:cs typeface="SF Pro" pitchFamily="2" charset="0"/>
              </a:rPr>
              <a:t>27-09-2021</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5" name="TextBox 4">
            <a:extLst>
              <a:ext uri="{FF2B5EF4-FFF2-40B4-BE49-F238E27FC236}">
                <a16:creationId xmlns:a16="http://schemas.microsoft.com/office/drawing/2014/main" id="{84666DBF-BBF7-463C-9942-616C255A5618}"/>
              </a:ext>
            </a:extLst>
          </p:cNvPr>
          <p:cNvSpPr txBox="1"/>
          <p:nvPr/>
        </p:nvSpPr>
        <p:spPr>
          <a:xfrm>
            <a:off x="92388" y="2080312"/>
            <a:ext cx="6096000" cy="1384995"/>
          </a:xfrm>
          <a:prstGeom prst="rect">
            <a:avLst/>
          </a:prstGeom>
          <a:noFill/>
        </p:spPr>
        <p:txBody>
          <a:bodyPr wrap="square">
            <a:spAutoFit/>
          </a:bodyPr>
          <a:lstStyle/>
          <a:p>
            <a:r>
              <a:rPr lang="en-IN" sz="4200" b="1" dirty="0">
                <a:solidFill>
                  <a:srgbClr val="F2F2F2"/>
                </a:solidFill>
              </a:rPr>
              <a:t>Best Place to setup Business</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pic>
        <p:nvPicPr>
          <p:cNvPr id="3" name="Picture 2">
            <a:extLst>
              <a:ext uri="{FF2B5EF4-FFF2-40B4-BE49-F238E27FC236}">
                <a16:creationId xmlns:a16="http://schemas.microsoft.com/office/drawing/2014/main" id="{7C5EBF97-2B21-4074-927A-52155B594A3B}"/>
              </a:ext>
            </a:extLst>
          </p:cNvPr>
          <p:cNvPicPr>
            <a:picLocks noChangeAspect="1"/>
          </p:cNvPicPr>
          <p:nvPr/>
        </p:nvPicPr>
        <p:blipFill>
          <a:blip r:embed="rId3"/>
          <a:stretch>
            <a:fillRect/>
          </a:stretch>
        </p:blipFill>
        <p:spPr>
          <a:xfrm>
            <a:off x="770011" y="1590675"/>
            <a:ext cx="10583789" cy="3427301"/>
          </a:xfrm>
          <a:prstGeom prst="rect">
            <a:avLst/>
          </a:prstGeom>
        </p:spPr>
      </p:pic>
    </p:spTree>
    <p:extLst>
      <p:ext uri="{BB962C8B-B14F-4D97-AF65-F5344CB8AC3E}">
        <p14:creationId xmlns:p14="http://schemas.microsoft.com/office/powerpoint/2010/main" val="1261897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pic>
        <p:nvPicPr>
          <p:cNvPr id="4" name="Picture 3">
            <a:extLst>
              <a:ext uri="{FF2B5EF4-FFF2-40B4-BE49-F238E27FC236}">
                <a16:creationId xmlns:a16="http://schemas.microsoft.com/office/drawing/2014/main" id="{E8D377DC-8CC5-4085-8636-177552F2A34A}"/>
              </a:ext>
            </a:extLst>
          </p:cNvPr>
          <p:cNvPicPr>
            <a:picLocks noChangeAspect="1"/>
          </p:cNvPicPr>
          <p:nvPr/>
        </p:nvPicPr>
        <p:blipFill>
          <a:blip r:embed="rId3"/>
          <a:stretch>
            <a:fillRect/>
          </a:stretch>
        </p:blipFill>
        <p:spPr>
          <a:xfrm>
            <a:off x="843584" y="1518909"/>
            <a:ext cx="9696450" cy="3409950"/>
          </a:xfrm>
          <a:prstGeom prst="rect">
            <a:avLst/>
          </a:prstGeom>
        </p:spPr>
      </p:pic>
    </p:spTree>
    <p:extLst>
      <p:ext uri="{BB962C8B-B14F-4D97-AF65-F5344CB8AC3E}">
        <p14:creationId xmlns:p14="http://schemas.microsoft.com/office/powerpoint/2010/main" val="1705072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29850"/>
            <a:ext cx="10515600" cy="4889500"/>
          </a:xfrm>
          <a:prstGeom prst="rect">
            <a:avLst/>
          </a:prstGeom>
        </p:spPr>
        <p:txBody>
          <a:bodyPr/>
          <a:lstStyle/>
          <a:p>
            <a:pPr marL="0" indent="0">
              <a:buNone/>
            </a:pPr>
            <a:r>
              <a:rPr lang="en-US" sz="1600" dirty="0"/>
              <a:t>3.3. Most Common Venues Overall</a:t>
            </a:r>
          </a:p>
          <a:p>
            <a:pPr marL="0" indent="0">
              <a:buNone/>
            </a:pPr>
            <a:r>
              <a:rPr lang="en-US" sz="1600" dirty="0"/>
              <a:t>As shown in Figure 4, various kinds of restaurant top the list of most common venues in Pune City. Coffee shop, which is our venue of interest, comes in second. With almost 1000 coffee shops in Pune City, it sure is a quite competitive business.</a:t>
            </a:r>
          </a:p>
          <a:p>
            <a:pPr marL="0" indent="0">
              <a:buNone/>
            </a:pPr>
            <a:r>
              <a:rPr lang="en-US" sz="1600" dirty="0"/>
              <a:t>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pic>
        <p:nvPicPr>
          <p:cNvPr id="3" name="Picture 2">
            <a:extLst>
              <a:ext uri="{FF2B5EF4-FFF2-40B4-BE49-F238E27FC236}">
                <a16:creationId xmlns:a16="http://schemas.microsoft.com/office/drawing/2014/main" id="{0CBC8ECE-C5E0-4DE5-988A-7D1724BB97F8}"/>
              </a:ext>
            </a:extLst>
          </p:cNvPr>
          <p:cNvPicPr>
            <a:picLocks noChangeAspect="1"/>
          </p:cNvPicPr>
          <p:nvPr/>
        </p:nvPicPr>
        <p:blipFill>
          <a:blip r:embed="rId3"/>
          <a:stretch>
            <a:fillRect/>
          </a:stretch>
        </p:blipFill>
        <p:spPr>
          <a:xfrm>
            <a:off x="906390" y="2710520"/>
            <a:ext cx="7901280" cy="3429718"/>
          </a:xfrm>
          <a:prstGeom prst="rect">
            <a:avLst/>
          </a:prstGeom>
        </p:spPr>
      </p:pic>
    </p:spTree>
    <p:extLst>
      <p:ext uri="{BB962C8B-B14F-4D97-AF65-F5344CB8AC3E}">
        <p14:creationId xmlns:p14="http://schemas.microsoft.com/office/powerpoint/2010/main" val="3768744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67781"/>
            <a:ext cx="10515600" cy="4889500"/>
          </a:xfrm>
          <a:prstGeom prst="rect">
            <a:avLst/>
          </a:prstGeom>
        </p:spPr>
        <p:txBody>
          <a:bodyPr/>
          <a:lstStyle/>
          <a:p>
            <a:pPr marL="0" indent="0">
              <a:buNone/>
            </a:pPr>
            <a:r>
              <a:rPr lang="en-US" sz="1600" dirty="0"/>
              <a:t>3.4. One-Hot Encoding</a:t>
            </a:r>
          </a:p>
          <a:p>
            <a:pPr marL="0" indent="0">
              <a:buNone/>
            </a:pPr>
            <a:r>
              <a:rPr lang="en-US" sz="1600" dirty="0"/>
              <a:t>One-hot encoding converts categorical variables (i.e., venues) into numeric variables. In this case, a dummy of all the venues was made and the mean of the frequency of venue occurrence were calculated. The </a:t>
            </a:r>
            <a:r>
              <a:rPr lang="en-US" sz="1600" dirty="0" err="1"/>
              <a:t>dataframe</a:t>
            </a:r>
            <a:r>
              <a:rPr lang="en-US" sz="1600" dirty="0"/>
              <a:t> is then grouped by subdistrict, as</a:t>
            </a:r>
          </a:p>
          <a:p>
            <a:pPr marL="0" indent="0">
              <a:buNone/>
            </a:pPr>
            <a:endParaRPr lang="en-US" sz="16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pic>
        <p:nvPicPr>
          <p:cNvPr id="4" name="Picture 3">
            <a:extLst>
              <a:ext uri="{FF2B5EF4-FFF2-40B4-BE49-F238E27FC236}">
                <a16:creationId xmlns:a16="http://schemas.microsoft.com/office/drawing/2014/main" id="{E2BB2553-917D-4DB5-8E7A-D4E26D3AAAF2}"/>
              </a:ext>
            </a:extLst>
          </p:cNvPr>
          <p:cNvPicPr>
            <a:picLocks noChangeAspect="1"/>
          </p:cNvPicPr>
          <p:nvPr/>
        </p:nvPicPr>
        <p:blipFill>
          <a:blip r:embed="rId3"/>
          <a:stretch>
            <a:fillRect/>
          </a:stretch>
        </p:blipFill>
        <p:spPr>
          <a:xfrm>
            <a:off x="906390" y="2607570"/>
            <a:ext cx="9981829" cy="3558739"/>
          </a:xfrm>
          <a:prstGeom prst="rect">
            <a:avLst/>
          </a:prstGeom>
        </p:spPr>
      </p:pic>
    </p:spTree>
    <p:extLst>
      <p:ext uri="{BB962C8B-B14F-4D97-AF65-F5344CB8AC3E}">
        <p14:creationId xmlns:p14="http://schemas.microsoft.com/office/powerpoint/2010/main" val="1272635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30843"/>
            <a:ext cx="10515600" cy="4889500"/>
          </a:xfrm>
          <a:prstGeom prst="rect">
            <a:avLst/>
          </a:prstGeom>
        </p:spPr>
        <p:txBody>
          <a:bodyPr/>
          <a:lstStyle/>
          <a:p>
            <a:pPr marL="0" indent="0">
              <a:buNone/>
            </a:pPr>
            <a:r>
              <a:rPr lang="en-US" sz="1600" dirty="0"/>
              <a:t>3.5. Clustering Subdistricts Based on Venues Similarity</a:t>
            </a:r>
          </a:p>
          <a:p>
            <a:pPr marL="0" indent="0">
              <a:buNone/>
            </a:pPr>
            <a:r>
              <a:rPr lang="en-US" sz="1600" dirty="0"/>
              <a:t>The subdistricts were clustered based on a set of similar characteristics or features, i.e., their surrounding venues. K-Means clustering, which was used in this part of the analysis, is a machine learning algorithm that creates homogeneous subgroups/clusters from unlabeled data such that data points in each cluster are as similar as possible to each other according to a similarity measure (e.g., Euclidian distance).</a:t>
            </a:r>
          </a:p>
          <a:p>
            <a:pPr marL="0" indent="0">
              <a:buNone/>
            </a:pPr>
            <a:endParaRPr lang="en-US" sz="1600" dirty="0"/>
          </a:p>
          <a:p>
            <a:pPr marL="0" indent="0">
              <a:buNone/>
            </a:pPr>
            <a:endParaRPr lang="en-US" sz="16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pic>
        <p:nvPicPr>
          <p:cNvPr id="3" name="Picture 2">
            <a:extLst>
              <a:ext uri="{FF2B5EF4-FFF2-40B4-BE49-F238E27FC236}">
                <a16:creationId xmlns:a16="http://schemas.microsoft.com/office/drawing/2014/main" id="{D308C9BD-A453-4D96-AEEE-C17D74B6706E}"/>
              </a:ext>
            </a:extLst>
          </p:cNvPr>
          <p:cNvPicPr>
            <a:picLocks noChangeAspect="1"/>
          </p:cNvPicPr>
          <p:nvPr/>
        </p:nvPicPr>
        <p:blipFill>
          <a:blip r:embed="rId3"/>
          <a:stretch>
            <a:fillRect/>
          </a:stretch>
        </p:blipFill>
        <p:spPr>
          <a:xfrm>
            <a:off x="906390" y="2864094"/>
            <a:ext cx="4674603" cy="3111555"/>
          </a:xfrm>
          <a:prstGeom prst="rect">
            <a:avLst/>
          </a:prstGeom>
        </p:spPr>
      </p:pic>
    </p:spTree>
    <p:extLst>
      <p:ext uri="{BB962C8B-B14F-4D97-AF65-F5344CB8AC3E}">
        <p14:creationId xmlns:p14="http://schemas.microsoft.com/office/powerpoint/2010/main" val="1595704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15</a:t>
            </a:fld>
            <a:endParaRPr lang="en-US" dirty="0"/>
          </a:p>
        </p:txBody>
      </p:sp>
      <p:pic>
        <p:nvPicPr>
          <p:cNvPr id="4" name="Content Placeholder 3">
            <a:extLst>
              <a:ext uri="{FF2B5EF4-FFF2-40B4-BE49-F238E27FC236}">
                <a16:creationId xmlns:a16="http://schemas.microsoft.com/office/drawing/2014/main" id="{BCB32D10-35BB-4BBE-A730-F342806977EF}"/>
              </a:ext>
            </a:extLst>
          </p:cNvPr>
          <p:cNvPicPr>
            <a:picLocks noGrp="1" noChangeAspect="1"/>
          </p:cNvPicPr>
          <p:nvPr>
            <p:ph idx="4294967295"/>
          </p:nvPr>
        </p:nvPicPr>
        <p:blipFill>
          <a:blip r:embed="rId3"/>
          <a:stretch>
            <a:fillRect/>
          </a:stretch>
        </p:blipFill>
        <p:spPr>
          <a:xfrm>
            <a:off x="3563007" y="1394885"/>
            <a:ext cx="4211638" cy="1957387"/>
          </a:xfrm>
          <a:prstGeom prst="rect">
            <a:avLst/>
          </a:prstGeom>
        </p:spPr>
      </p:pic>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pic>
        <p:nvPicPr>
          <p:cNvPr id="8" name="Picture 7">
            <a:extLst>
              <a:ext uri="{FF2B5EF4-FFF2-40B4-BE49-F238E27FC236}">
                <a16:creationId xmlns:a16="http://schemas.microsoft.com/office/drawing/2014/main" id="{AE76B2BA-930F-4E90-AF1B-3902B437E520}"/>
              </a:ext>
            </a:extLst>
          </p:cNvPr>
          <p:cNvPicPr>
            <a:picLocks noChangeAspect="1"/>
          </p:cNvPicPr>
          <p:nvPr/>
        </p:nvPicPr>
        <p:blipFill>
          <a:blip r:embed="rId4"/>
          <a:stretch>
            <a:fillRect/>
          </a:stretch>
        </p:blipFill>
        <p:spPr>
          <a:xfrm>
            <a:off x="2363131" y="3352272"/>
            <a:ext cx="6822910" cy="3303668"/>
          </a:xfrm>
          <a:prstGeom prst="rect">
            <a:avLst/>
          </a:prstGeom>
        </p:spPr>
      </p:pic>
    </p:spTree>
    <p:extLst>
      <p:ext uri="{BB962C8B-B14F-4D97-AF65-F5344CB8AC3E}">
        <p14:creationId xmlns:p14="http://schemas.microsoft.com/office/powerpoint/2010/main" val="4104283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349814"/>
            <a:ext cx="10515600" cy="4225925"/>
          </a:xfrm>
          <a:prstGeom prst="rect">
            <a:avLst/>
          </a:prstGeom>
        </p:spPr>
        <p:txBody>
          <a:bodyPr vert="horz" lIns="91440" tIns="45720" rIns="91440" bIns="45720" rtlCol="0" anchor="t">
            <a:normAutofit/>
          </a:bodyPr>
          <a:lstStyle/>
          <a:p>
            <a:pPr marL="0" indent="0">
              <a:buNone/>
            </a:pPr>
            <a:r>
              <a:rPr lang="en-US" sz="1600" dirty="0"/>
              <a:t>A value of k (number of clusters) needs to be defined before proceeding with the clustering. The “Elbow Method” was used, which calculates the sum of squared distances of data points to their closest centroid (cluster center) for different values of k. </a:t>
            </a:r>
          </a:p>
          <a:p>
            <a:pPr marL="0" indent="0">
              <a:buNone/>
            </a:pPr>
            <a:r>
              <a:rPr lang="en-US" sz="1600" dirty="0"/>
              <a:t>The optimal value of k is the one after which there is a plateau (no significant decrease in sum of squared distances). </a:t>
            </a:r>
          </a:p>
          <a:p>
            <a:pPr marL="0" indent="0">
              <a:buNone/>
            </a:pPr>
            <a:r>
              <a:rPr lang="en-US" sz="1600" dirty="0"/>
              <a:t>However, because there is no discernible "elbow" from the plot (Figure 7), another measure was used: “Silhouette Score”. Silhouette score varies from -1 to 1. A score value of 1 means the cluster is dense and well-separated from other clusters. </a:t>
            </a:r>
          </a:p>
          <a:p>
            <a:pPr marL="0" indent="0">
              <a:buNone/>
            </a:pPr>
            <a:r>
              <a:rPr lang="en-US" sz="1600" dirty="0"/>
              <a:t>A value nearing 0 represents overlapping clusters, data points are close to the decision boundary of neighboring clusters. A negative score indicates that the samples might have been assigned into the wrong clusters. Given that there is a peak at k = 6 , the K-Means clustering was proceeded with that value.</a:t>
            </a:r>
          </a:p>
          <a:p>
            <a:pPr marL="0" indent="0">
              <a:buNone/>
            </a:pPr>
            <a:endParaRPr lang="en-US" sz="1600" dirty="0"/>
          </a:p>
          <a:p>
            <a:pPr marL="0" indent="0">
              <a:buNone/>
            </a:pPr>
            <a:endParaRPr lang="en-US" sz="16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7" name="Picture 6">
            <a:extLst>
              <a:ext uri="{FF2B5EF4-FFF2-40B4-BE49-F238E27FC236}">
                <a16:creationId xmlns:a16="http://schemas.microsoft.com/office/drawing/2014/main" id="{77E94A32-07C3-474E-9857-B396A1ED1E0C}"/>
              </a:ext>
            </a:extLst>
          </p:cNvPr>
          <p:cNvPicPr>
            <a:picLocks noChangeAspect="1"/>
          </p:cNvPicPr>
          <p:nvPr/>
        </p:nvPicPr>
        <p:blipFill>
          <a:blip r:embed="rId3"/>
          <a:stretch>
            <a:fillRect/>
          </a:stretch>
        </p:blipFill>
        <p:spPr>
          <a:xfrm>
            <a:off x="3965959" y="3746119"/>
            <a:ext cx="3906290" cy="248027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49374" y="1624123"/>
            <a:ext cx="10536237" cy="3811587"/>
          </a:xfrm>
          <a:prstGeom prst="rect">
            <a:avLst/>
          </a:prstGeom>
        </p:spPr>
        <p:txBody>
          <a:bodyPr lIns="91440" tIns="45720" rIns="91440" bIns="45720" anchor="t">
            <a:noAutofit/>
          </a:body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Each cluster was filtered from the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previously created in the clustering stage. The clusters were separately analyzed in order to gain an understanding of a discriminating venue that characterize each of them. The number one most common venue categories from each cluster, as well as the regions (cities) in which a particular cluster is highly concentrated were singled out.</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spcBef>
                <a:spcPts val="1400"/>
              </a:spcBef>
            </a:pPr>
            <a:r>
              <a:rPr lang="en-US" sz="4000" dirty="0">
                <a:solidFill>
                  <a:schemeClr val="accent3">
                    <a:lumMod val="25000"/>
                  </a:schemeClr>
                </a:solidFill>
                <a:latin typeface="Abadi" panose="020B0604020104020204" pitchFamily="34" charset="0"/>
              </a:rPr>
              <a:t>3.6. Examining Each Cluster</a:t>
            </a:r>
          </a:p>
        </p:txBody>
      </p:sp>
      <p:pic>
        <p:nvPicPr>
          <p:cNvPr id="7" name="Picture 6">
            <a:extLst>
              <a:ext uri="{FF2B5EF4-FFF2-40B4-BE49-F238E27FC236}">
                <a16:creationId xmlns:a16="http://schemas.microsoft.com/office/drawing/2014/main" id="{2DD658ED-A261-4860-B694-71E9870A73E5}"/>
              </a:ext>
            </a:extLst>
          </p:cNvPr>
          <p:cNvPicPr>
            <a:picLocks noChangeAspect="1"/>
          </p:cNvPicPr>
          <p:nvPr/>
        </p:nvPicPr>
        <p:blipFill>
          <a:blip r:embed="rId3"/>
          <a:stretch>
            <a:fillRect/>
          </a:stretch>
        </p:blipFill>
        <p:spPr>
          <a:xfrm>
            <a:off x="4719637" y="2943225"/>
            <a:ext cx="2752725" cy="971550"/>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18</a:t>
            </a:fld>
            <a:endParaRPr lang="en-US"/>
          </a:p>
        </p:txBody>
      </p:sp>
      <p:pic>
        <p:nvPicPr>
          <p:cNvPr id="8" name="Content Placeholder 7">
            <a:extLst>
              <a:ext uri="{FF2B5EF4-FFF2-40B4-BE49-F238E27FC236}">
                <a16:creationId xmlns:a16="http://schemas.microsoft.com/office/drawing/2014/main" id="{ACC18465-44CC-41E1-975D-031D2C9E8C0B}"/>
              </a:ext>
            </a:extLst>
          </p:cNvPr>
          <p:cNvPicPr>
            <a:picLocks noGrp="1" noChangeAspect="1"/>
          </p:cNvPicPr>
          <p:nvPr>
            <p:ph idx="4294967295"/>
          </p:nvPr>
        </p:nvPicPr>
        <p:blipFill>
          <a:blip r:embed="rId3"/>
          <a:stretch>
            <a:fillRect/>
          </a:stretch>
        </p:blipFill>
        <p:spPr>
          <a:xfrm>
            <a:off x="770011" y="1584325"/>
            <a:ext cx="10688637" cy="4772025"/>
          </a:xfrm>
          <a:prstGeom prst="rect">
            <a:avLst/>
          </a:prstGeom>
        </p:spPr>
      </p:pic>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Visualizing Distribution of Coffee Shop Locations in Pune City</a:t>
            </a:r>
          </a:p>
        </p:txBody>
      </p:sp>
    </p:spTree>
    <p:extLst>
      <p:ext uri="{BB962C8B-B14F-4D97-AF65-F5344CB8AC3E}">
        <p14:creationId xmlns:p14="http://schemas.microsoft.com/office/powerpoint/2010/main" val="779971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252545" y="1715888"/>
            <a:ext cx="11033065" cy="4390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r>
              <a:rPr lang="en-US" sz="1600" dirty="0">
                <a:solidFill>
                  <a:schemeClr val="tx1"/>
                </a:solidFill>
                <a:latin typeface="+mn-lt"/>
              </a:rPr>
              <a:t>Exploratory data analysis as well as machine learning and visualization techniques have provided us with some insights into the problem at hand.</a:t>
            </a:r>
          </a:p>
          <a:p>
            <a:pPr marL="457200" lvl="1" indent="0">
              <a:buNone/>
            </a:pPr>
            <a:endParaRPr lang="en-US" sz="1600" dirty="0">
              <a:solidFill>
                <a:schemeClr val="tx1"/>
              </a:solidFill>
              <a:latin typeface="+mn-lt"/>
            </a:endParaRPr>
          </a:p>
          <a:p>
            <a:pPr marL="457200" lvl="1" indent="0">
              <a:buNone/>
            </a:pPr>
            <a:r>
              <a:rPr lang="en-US" sz="1600" dirty="0">
                <a:solidFill>
                  <a:schemeClr val="tx1"/>
                </a:solidFill>
                <a:latin typeface="+mn-lt"/>
              </a:rPr>
              <a:t>A total of 1915 venues from all Pune regions (249 subdistricts) were returned at the time the API call was made. There are on average 55 venues within a kilometer of a subdistrict center, where two of the most common categories overall are Indian Restaurant and Coffee Shops.</a:t>
            </a:r>
          </a:p>
          <a:p>
            <a:pPr marL="457200" lvl="1" indent="0">
              <a:buNone/>
            </a:pPr>
            <a:endParaRPr lang="en-US" sz="1600" dirty="0">
              <a:solidFill>
                <a:schemeClr val="tx1"/>
              </a:solidFill>
              <a:latin typeface="+mn-lt"/>
            </a:endParaRPr>
          </a:p>
          <a:p>
            <a:pPr marL="457200" lvl="1" indent="0">
              <a:buNone/>
            </a:pPr>
            <a:r>
              <a:rPr lang="en-US" sz="1600" dirty="0">
                <a:solidFill>
                  <a:schemeClr val="tx1"/>
                </a:solidFill>
                <a:latin typeface="+mn-lt"/>
              </a:rPr>
              <a:t>After deciding on an optimal *k* value of 6, *K*-Means algorithm was run to cluster the subdistricts based on their most common surrounding venues. Each of the six clusters, labeled 0-5, is characterized by a dominant venue as follows:</a:t>
            </a:r>
          </a:p>
          <a:p>
            <a:pPr marL="457200" lvl="1" indent="0">
              <a:buNone/>
            </a:pPr>
            <a:endParaRPr lang="en-US" sz="1600" dirty="0">
              <a:solidFill>
                <a:schemeClr val="tx1"/>
              </a:solidFill>
              <a:latin typeface="+mn-lt"/>
            </a:endParaRPr>
          </a:p>
          <a:p>
            <a:pPr marL="457200" lvl="1" indent="0">
              <a:buNone/>
            </a:pPr>
            <a:r>
              <a:rPr lang="en-US" sz="1600" dirty="0">
                <a:solidFill>
                  <a:schemeClr val="tx1"/>
                </a:solidFill>
                <a:latin typeface="+mn-lt"/>
              </a:rPr>
              <a:t>A considerable number of coffee shops can be found within Cluster 5 (41 shops out of 151 venues). In fact, it is the second-most common venues in that cluster. Choropleth map of coffee shop locations across mainland Pune shows that Pune City has a very high concentration of the business, i.e., 426 shops while the rest are below 200. The districts in Pune City, therefore, are not viable options for opening up a coffee shop business because they are already way too saturated.</a:t>
            </a:r>
          </a:p>
          <a:p>
            <a:pPr marL="457200" lvl="1" indent="0">
              <a:buNone/>
            </a:pPr>
            <a:endParaRPr lang="en-US" sz="1600" dirty="0">
              <a:solidFill>
                <a:schemeClr val="tx1"/>
              </a:solidFill>
              <a:latin typeface="+mn-lt"/>
            </a:endParaRPr>
          </a:p>
          <a:p>
            <a:pPr marL="457200" lvl="1" indent="0">
              <a:buNone/>
            </a:pPr>
            <a:r>
              <a:rPr lang="en-US" sz="1600" dirty="0">
                <a:solidFill>
                  <a:schemeClr val="tx1"/>
                </a:solidFill>
                <a:latin typeface="+mn-lt"/>
              </a:rPr>
              <a:t>It is recommended that stakeholders look into opportunities in </a:t>
            </a:r>
            <a:r>
              <a:rPr lang="en-US" sz="1600" dirty="0" err="1">
                <a:solidFill>
                  <a:schemeClr val="tx1"/>
                </a:solidFill>
                <a:latin typeface="+mn-lt"/>
              </a:rPr>
              <a:t>Maval</a:t>
            </a:r>
            <a:r>
              <a:rPr lang="en-US" sz="1600" dirty="0">
                <a:solidFill>
                  <a:schemeClr val="tx1"/>
                </a:solidFill>
                <a:latin typeface="+mn-lt"/>
              </a:rPr>
              <a:t> and Haveli, as these two cities have the least concentration of coffee shops and would significantly minimize competition.</a:t>
            </a:r>
          </a:p>
          <a:p>
            <a:pPr marL="457200" lvl="1" indent="0">
              <a:buNone/>
            </a:pPr>
            <a:endParaRPr lang="en-US" sz="1600" dirty="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6" y="1366345"/>
            <a:ext cx="10515599" cy="516057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a:rPr>
              <a:t>Contents</a:t>
            </a:r>
          </a:p>
          <a:p>
            <a:pPr marL="0" indent="0">
              <a:lnSpc>
                <a:spcPct val="100000"/>
              </a:lnSpc>
              <a:spcBef>
                <a:spcPts val="1400"/>
              </a:spcBef>
              <a:buNone/>
            </a:pPr>
            <a:r>
              <a:rPr lang="en-US" sz="1600" dirty="0">
                <a:solidFill>
                  <a:schemeClr val="accent3">
                    <a:lumMod val="25000"/>
                  </a:schemeClr>
                </a:solidFill>
                <a:latin typeface="Abadi"/>
              </a:rPr>
              <a:t>1. Introduction </a:t>
            </a:r>
          </a:p>
          <a:p>
            <a:pPr marL="0" indent="0">
              <a:lnSpc>
                <a:spcPct val="100000"/>
              </a:lnSpc>
              <a:spcBef>
                <a:spcPts val="1400"/>
              </a:spcBef>
              <a:buNone/>
            </a:pPr>
            <a:r>
              <a:rPr lang="en-US" sz="1600" dirty="0">
                <a:solidFill>
                  <a:schemeClr val="accent3">
                    <a:lumMod val="25000"/>
                  </a:schemeClr>
                </a:solidFill>
                <a:latin typeface="Abadi"/>
              </a:rPr>
              <a:t>1.1. Background Information</a:t>
            </a:r>
          </a:p>
          <a:p>
            <a:pPr marL="0" indent="0">
              <a:lnSpc>
                <a:spcPct val="100000"/>
              </a:lnSpc>
              <a:spcBef>
                <a:spcPts val="1400"/>
              </a:spcBef>
              <a:buNone/>
            </a:pPr>
            <a:r>
              <a:rPr lang="en-US" sz="1600" dirty="0">
                <a:solidFill>
                  <a:schemeClr val="accent3">
                    <a:lumMod val="25000"/>
                  </a:schemeClr>
                </a:solidFill>
                <a:latin typeface="Abadi"/>
              </a:rPr>
              <a:t>1.2. Problem Statement</a:t>
            </a:r>
          </a:p>
          <a:p>
            <a:pPr marL="0" indent="0">
              <a:lnSpc>
                <a:spcPct val="100000"/>
              </a:lnSpc>
              <a:spcBef>
                <a:spcPts val="1400"/>
              </a:spcBef>
              <a:buNone/>
            </a:pPr>
            <a:r>
              <a:rPr lang="en-US" sz="1600" dirty="0">
                <a:solidFill>
                  <a:schemeClr val="accent3">
                    <a:lumMod val="25000"/>
                  </a:schemeClr>
                </a:solidFill>
                <a:latin typeface="Abadi"/>
              </a:rPr>
              <a:t>2. Data </a:t>
            </a:r>
          </a:p>
          <a:p>
            <a:pPr marL="0" indent="0">
              <a:lnSpc>
                <a:spcPct val="100000"/>
              </a:lnSpc>
              <a:spcBef>
                <a:spcPts val="1400"/>
              </a:spcBef>
              <a:buNone/>
            </a:pPr>
            <a:r>
              <a:rPr lang="en-US" sz="1600" dirty="0">
                <a:solidFill>
                  <a:schemeClr val="accent3">
                    <a:lumMod val="25000"/>
                  </a:schemeClr>
                </a:solidFill>
                <a:latin typeface="Abadi"/>
              </a:rPr>
              <a:t>3. Methodology</a:t>
            </a:r>
          </a:p>
          <a:p>
            <a:pPr marL="0" indent="0">
              <a:lnSpc>
                <a:spcPct val="100000"/>
              </a:lnSpc>
              <a:spcBef>
                <a:spcPts val="1400"/>
              </a:spcBef>
              <a:buNone/>
            </a:pPr>
            <a:r>
              <a:rPr lang="en-US" sz="1600" dirty="0">
                <a:solidFill>
                  <a:schemeClr val="accent3">
                    <a:lumMod val="25000"/>
                  </a:schemeClr>
                </a:solidFill>
                <a:latin typeface="Abadi"/>
              </a:rPr>
              <a:t>3.1. Pune Regions, Postal Codes, and Geographical Coordinates </a:t>
            </a:r>
          </a:p>
          <a:p>
            <a:pPr marL="0" indent="0">
              <a:lnSpc>
                <a:spcPct val="100000"/>
              </a:lnSpc>
              <a:spcBef>
                <a:spcPts val="1400"/>
              </a:spcBef>
              <a:buNone/>
            </a:pPr>
            <a:r>
              <a:rPr lang="en-US" sz="1600" dirty="0">
                <a:solidFill>
                  <a:schemeClr val="accent3">
                    <a:lumMod val="25000"/>
                  </a:schemeClr>
                </a:solidFill>
                <a:latin typeface="Abadi"/>
              </a:rPr>
              <a:t>3.2. Exploring Venues in the Subdistricts of Pune</a:t>
            </a:r>
          </a:p>
          <a:p>
            <a:pPr marL="0" indent="0">
              <a:lnSpc>
                <a:spcPct val="100000"/>
              </a:lnSpc>
              <a:spcBef>
                <a:spcPts val="1400"/>
              </a:spcBef>
              <a:buNone/>
            </a:pPr>
            <a:r>
              <a:rPr lang="en-US" sz="1600" dirty="0">
                <a:solidFill>
                  <a:schemeClr val="accent3">
                    <a:lumMod val="25000"/>
                  </a:schemeClr>
                </a:solidFill>
                <a:latin typeface="Abadi"/>
              </a:rPr>
              <a:t>3.3. Most Common Venues Overall </a:t>
            </a:r>
          </a:p>
          <a:p>
            <a:pPr marL="0" indent="0">
              <a:lnSpc>
                <a:spcPct val="100000"/>
              </a:lnSpc>
              <a:spcBef>
                <a:spcPts val="1400"/>
              </a:spcBef>
              <a:buNone/>
            </a:pPr>
            <a:r>
              <a:rPr lang="en-US" sz="1600" dirty="0">
                <a:solidFill>
                  <a:schemeClr val="accent3">
                    <a:lumMod val="25000"/>
                  </a:schemeClr>
                </a:solidFill>
                <a:latin typeface="Abadi"/>
              </a:rPr>
              <a:t>3.4. One-Hot Encoding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endParaRPr lang="en-US" dirty="0">
              <a:solidFill>
                <a:srgbClr val="0B49CB"/>
              </a:solidFill>
              <a:latin typeface="Abadi"/>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1858963"/>
            <a:ext cx="10515600" cy="4351337"/>
          </a:xfrm>
          <a:prstGeom prst="rect">
            <a:avLst/>
          </a:prstGeom>
        </p:spPr>
        <p:txBody>
          <a:bodyPr>
            <a:normAutofit/>
          </a:bodyPr>
          <a:lstStyle/>
          <a:p>
            <a:pPr marL="0" indent="0">
              <a:lnSpc>
                <a:spcPct val="100000"/>
              </a:lnSpc>
              <a:spcBef>
                <a:spcPts val="1400"/>
              </a:spcBef>
              <a:buNone/>
            </a:pPr>
            <a:r>
              <a:rPr lang="en-US" sz="1600" b="0" i="0" dirty="0">
                <a:solidFill>
                  <a:srgbClr val="000000"/>
                </a:solidFill>
                <a:effectLst/>
                <a:latin typeface="Helvetica Neue"/>
              </a:rPr>
              <a:t>Stakeholders searching for opportunities to open a coffee shop in Pune may want to consider setting up their business someplace where competitions are not severe. Pune regions were explored and then clustered based on the similarity of their surrounding venues using </a:t>
            </a:r>
            <a:r>
              <a:rPr lang="en-US" sz="1600" b="0" i="1" dirty="0">
                <a:solidFill>
                  <a:srgbClr val="000000"/>
                </a:solidFill>
                <a:effectLst/>
                <a:latin typeface="Helvetica Neue"/>
              </a:rPr>
              <a:t>K</a:t>
            </a:r>
            <a:r>
              <a:rPr lang="en-US" sz="1600" b="0" i="0" dirty="0">
                <a:solidFill>
                  <a:srgbClr val="000000"/>
                </a:solidFill>
                <a:effectLst/>
                <a:latin typeface="Helvetica Neue"/>
              </a:rPr>
              <a:t>-Means algorithm. Analysis results show that districts in Jakarta Utara and Jakarta Timur are among the best candidates for a new coffee shop location.</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Conclusion</a:t>
            </a:r>
          </a:p>
        </p:txBody>
      </p:sp>
    </p:spTree>
    <p:extLst>
      <p:ext uri="{BB962C8B-B14F-4D97-AF65-F5344CB8AC3E}">
        <p14:creationId xmlns:p14="http://schemas.microsoft.com/office/powerpoint/2010/main" val="3410008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399393" y="1847085"/>
            <a:ext cx="10515600" cy="4351337"/>
          </a:xfrm>
          <a:prstGeom prst="rect">
            <a:avLst/>
          </a:prstGeom>
        </p:spPr>
        <p:txBody>
          <a:bodyPr>
            <a:normAutofit/>
          </a:bodyPr>
          <a:lstStyle/>
          <a:p>
            <a:pPr marL="457200" lvl="1" indent="0">
              <a:buNone/>
            </a:pPr>
            <a:r>
              <a:rPr lang="en-US" sz="1600" b="0" i="0" dirty="0">
                <a:solidFill>
                  <a:srgbClr val="000000"/>
                </a:solidFill>
                <a:effectLst/>
              </a:rPr>
              <a:t>United Nations, Population Division (2018). World Urbanization Prospects: The 2018 Revision, Online Edition.</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Reference</a:t>
            </a:r>
          </a:p>
        </p:txBody>
      </p:sp>
    </p:spTree>
    <p:extLst>
      <p:ext uri="{BB962C8B-B14F-4D97-AF65-F5344CB8AC3E}">
        <p14:creationId xmlns:p14="http://schemas.microsoft.com/office/powerpoint/2010/main" val="3136665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137075-4A86-4132-81D1-67D6C89A6802}"/>
              </a:ext>
            </a:extLst>
          </p:cNvPr>
          <p:cNvSpPr txBox="1"/>
          <p:nvPr/>
        </p:nvSpPr>
        <p:spPr>
          <a:xfrm>
            <a:off x="399393" y="2721114"/>
            <a:ext cx="6096000" cy="707886"/>
          </a:xfrm>
          <a:prstGeom prst="rect">
            <a:avLst/>
          </a:prstGeom>
          <a:noFill/>
        </p:spPr>
        <p:txBody>
          <a:bodyPr wrap="square">
            <a:spAutoFit/>
          </a:bodyPr>
          <a:lstStyle/>
          <a:p>
            <a:r>
              <a:rPr lang="en-IN" sz="4000" dirty="0">
                <a:solidFill>
                  <a:srgbClr val="F2F4F8"/>
                </a:solidFill>
              </a:rPr>
              <a:t>Thank You</a:t>
            </a: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38865"/>
            <a:ext cx="10326708" cy="31903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3.5. Clustering Subdistricts Based on Venues Similarity </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3.6. Examining Each Cluster </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3.7. Visualizing Distribution of Coffee Shop Locations in Pune City</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4. Results and Discussion </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5. Conclusion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76915"/>
            <a:ext cx="10399485" cy="35041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Pune, is the second largest city in the state of Maharashtra and the seventh most populous city in India, with an estimated population of 7.4 million as of 2020. It has been ranked as "the most livable city in India" several times. Along with the municipal corporation limits of PCMC and the three cantonment towns of Camp, </a:t>
            </a:r>
            <a:r>
              <a:rPr lang="en-US" sz="2200" dirty="0" err="1">
                <a:solidFill>
                  <a:schemeClr val="accent3">
                    <a:lumMod val="25000"/>
                  </a:schemeClr>
                </a:solidFill>
                <a:latin typeface="Abadi" panose="020B0604020104020204" pitchFamily="34" charset="0"/>
              </a:rPr>
              <a:t>Khadki</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Dehu</a:t>
            </a:r>
            <a:r>
              <a:rPr lang="en-US" sz="2200" dirty="0">
                <a:solidFill>
                  <a:schemeClr val="accent3">
                    <a:lumMod val="25000"/>
                  </a:schemeClr>
                </a:solidFill>
                <a:latin typeface="Abadi" panose="020B0604020104020204" pitchFamily="34" charset="0"/>
              </a:rPr>
              <a:t> Road, Pune forms the urban core of the eponymous Pune Metropolitan Region (PMR).</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According to the 2011 census the urban area had a combined population of 5.05 million whilst the population of the metropolitan region was estimated at 7.4 million. Situated 560 </a:t>
            </a:r>
            <a:r>
              <a:rPr lang="en-US" sz="2200" dirty="0" err="1">
                <a:solidFill>
                  <a:schemeClr val="accent3">
                    <a:lumMod val="25000"/>
                  </a:schemeClr>
                </a:solidFill>
                <a:latin typeface="Abadi" panose="020B0604020104020204" pitchFamily="34" charset="0"/>
              </a:rPr>
              <a:t>metres</a:t>
            </a:r>
            <a:r>
              <a:rPr lang="en-US" sz="2200" dirty="0">
                <a:solidFill>
                  <a:schemeClr val="accent3">
                    <a:lumMod val="25000"/>
                  </a:schemeClr>
                </a:solidFill>
                <a:latin typeface="Abadi" panose="020B0604020104020204" pitchFamily="34" charset="0"/>
              </a:rPr>
              <a:t> (1,837 feet) above sea level on the Deccan plateau on the right bank of the </a:t>
            </a:r>
            <a:r>
              <a:rPr lang="en-US" sz="2200" dirty="0" err="1">
                <a:solidFill>
                  <a:schemeClr val="accent3">
                    <a:lumMod val="25000"/>
                  </a:schemeClr>
                </a:solidFill>
                <a:latin typeface="Abadi" panose="020B0604020104020204" pitchFamily="34" charset="0"/>
              </a:rPr>
              <a:t>Mutha</a:t>
            </a:r>
            <a:r>
              <a:rPr lang="en-US" sz="2200" dirty="0">
                <a:solidFill>
                  <a:schemeClr val="accent3">
                    <a:lumMod val="25000"/>
                  </a:schemeClr>
                </a:solidFill>
                <a:latin typeface="Abadi" panose="020B0604020104020204" pitchFamily="34" charset="0"/>
              </a:rPr>
              <a:t> river,[26] Pune is also the administrative headquarters of its namesake </a:t>
            </a:r>
            <a:r>
              <a:rPr lang="en-US" sz="2200" dirty="0" err="1">
                <a:solidFill>
                  <a:schemeClr val="accent3">
                    <a:lumMod val="25000"/>
                  </a:schemeClr>
                </a:solidFill>
                <a:latin typeface="Abadi" panose="020B0604020104020204" pitchFamily="34" charset="0"/>
              </a:rPr>
              <a:t>district.The</a:t>
            </a:r>
            <a:r>
              <a:rPr lang="en-US" sz="2200" dirty="0">
                <a:solidFill>
                  <a:schemeClr val="accent3">
                    <a:lumMod val="25000"/>
                  </a:schemeClr>
                </a:solidFill>
                <a:latin typeface="Abadi" panose="020B0604020104020204" pitchFamily="34" charset="0"/>
              </a:rPr>
              <a:t> largest city of Maharashtra, Pune contributes a GDP(PPP) of $78 billion.</a:t>
            </a: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76915"/>
            <a:ext cx="10399485" cy="43486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600" dirty="0">
                <a:solidFill>
                  <a:schemeClr val="accent3">
                    <a:lumMod val="25000"/>
                  </a:schemeClr>
                </a:solidFill>
                <a:latin typeface="+mn-lt"/>
              </a:rPr>
              <a:t>Because of this people from across the archipelago to move to the city in search of opportunities and a potentially better standard of living.</a:t>
            </a:r>
          </a:p>
          <a:p>
            <a:pPr marL="0" indent="0">
              <a:spcBef>
                <a:spcPts val="1400"/>
              </a:spcBef>
              <a:buNone/>
            </a:pPr>
            <a:r>
              <a:rPr lang="en-US" sz="1600" dirty="0">
                <a:solidFill>
                  <a:schemeClr val="accent3">
                    <a:lumMod val="25000"/>
                  </a:schemeClr>
                </a:solidFill>
                <a:latin typeface="+mn-lt"/>
              </a:rPr>
              <a:t>Business opportunities abound in Pune City, but the food-and-beverage (F&amp;B) sector has long been an attractive target for investors. It has recorded the largest investment realization among secondary sectors in Indonesia over the last five years, totaling IDR 293 trillion2. According to a research by Toffin3, the coffee shop has been a booming F&amp;B business in Indonesia, reflected on the significant rise in number of outlets and domestic coffee consumptions in the recent years4. The market value of coffee shops is also estimated to reach over IDR 4 trillion per year.</a:t>
            </a:r>
          </a:p>
          <a:p>
            <a:pPr marL="0" indent="0">
              <a:spcBef>
                <a:spcPts val="1400"/>
              </a:spcBef>
              <a:buNone/>
            </a:pPr>
            <a:r>
              <a:rPr lang="en-US" sz="1600" dirty="0">
                <a:solidFill>
                  <a:schemeClr val="accent3">
                    <a:lumMod val="25000"/>
                  </a:schemeClr>
                </a:solidFill>
                <a:latin typeface="+mn-lt"/>
              </a:rPr>
              <a:t>1.2. Problem Statement</a:t>
            </a:r>
          </a:p>
          <a:p>
            <a:pPr marL="0" indent="0">
              <a:spcBef>
                <a:spcPts val="1400"/>
              </a:spcBef>
              <a:buNone/>
            </a:pPr>
            <a:r>
              <a:rPr lang="en-US" sz="1600" dirty="0">
                <a:solidFill>
                  <a:schemeClr val="accent3">
                    <a:lumMod val="25000"/>
                  </a:schemeClr>
                </a:solidFill>
                <a:latin typeface="+mn-lt"/>
              </a:rPr>
              <a:t>With the aforementioned prospect, various stakeholders (entrepreneurs, investors) may be interested to explore coffee shop business opportunities in Pune City. This data science project is thus carried out to help them answer the following question:</a:t>
            </a:r>
          </a:p>
          <a:p>
            <a:pPr marL="0" indent="0">
              <a:spcBef>
                <a:spcPts val="1400"/>
              </a:spcBef>
              <a:buNone/>
            </a:pPr>
            <a:r>
              <a:rPr lang="en-US" sz="1600" dirty="0">
                <a:solidFill>
                  <a:schemeClr val="accent3">
                    <a:lumMod val="25000"/>
                  </a:schemeClr>
                </a:solidFill>
                <a:latin typeface="+mn-lt"/>
              </a:rPr>
              <a:t>“Which of the Pune City regions are strategic for opening a coffee shop business?”</a:t>
            </a:r>
          </a:p>
          <a:p>
            <a:pPr marL="0" indent="0">
              <a:spcBef>
                <a:spcPts val="1400"/>
              </a:spcBef>
              <a:buNone/>
            </a:pPr>
            <a:r>
              <a:rPr lang="en-US" sz="1600" dirty="0">
                <a:solidFill>
                  <a:schemeClr val="accent3">
                    <a:lumMod val="25000"/>
                  </a:schemeClr>
                </a:solidFill>
                <a:latin typeface="+mn-lt"/>
              </a:rPr>
              <a:t>Apart from business stakeholders, the project may also be of interest to fellow coffee enthusiasts.</a:t>
            </a:r>
          </a:p>
          <a:p>
            <a:pPr marL="0" indent="0">
              <a:spcBef>
                <a:spcPts val="1400"/>
              </a:spcBef>
              <a:buNone/>
            </a:pPr>
            <a:endParaRPr lang="en-US" sz="1600" dirty="0">
              <a:solidFill>
                <a:schemeClr val="accent3">
                  <a:lumMod val="25000"/>
                </a:schemeClr>
              </a:solidFill>
              <a:latin typeface="+mn-lt"/>
            </a:endParaRPr>
          </a:p>
        </p:txBody>
      </p:sp>
    </p:spTree>
    <p:extLst>
      <p:ext uri="{BB962C8B-B14F-4D97-AF65-F5344CB8AC3E}">
        <p14:creationId xmlns:p14="http://schemas.microsoft.com/office/powerpoint/2010/main" val="107353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76915"/>
            <a:ext cx="10399485" cy="43486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600" dirty="0">
                <a:solidFill>
                  <a:schemeClr val="accent3">
                    <a:lumMod val="25000"/>
                  </a:schemeClr>
                </a:solidFill>
                <a:latin typeface="+mn-lt"/>
              </a:rPr>
              <a:t>2. Data</a:t>
            </a:r>
          </a:p>
          <a:p>
            <a:pPr marL="0" indent="0">
              <a:spcBef>
                <a:spcPts val="1400"/>
              </a:spcBef>
              <a:buNone/>
            </a:pPr>
            <a:r>
              <a:rPr lang="en-US" sz="1600" dirty="0">
                <a:solidFill>
                  <a:schemeClr val="accent3">
                    <a:lumMod val="25000"/>
                  </a:schemeClr>
                </a:solidFill>
                <a:latin typeface="+mn-lt"/>
              </a:rPr>
              <a:t>In order to explore potential answer to the problems, the following data are required:</a:t>
            </a:r>
          </a:p>
          <a:p>
            <a:pPr marL="0" indent="0">
              <a:spcBef>
                <a:spcPts val="1400"/>
              </a:spcBef>
              <a:buNone/>
            </a:pPr>
            <a:r>
              <a:rPr lang="en-US" sz="1600" dirty="0">
                <a:solidFill>
                  <a:schemeClr val="accent3">
                    <a:lumMod val="25000"/>
                  </a:schemeClr>
                </a:solidFill>
                <a:latin typeface="+mn-lt"/>
              </a:rPr>
              <a:t>1. The names of administrative regions in Pune City and their corresponding postal codes. The regions include three levels of subdivision: city, district, subdistrict. The region names are useful to perform analysis across different sub-regions. The postal codes are needed to obtain coordinates of each subdistricts.</a:t>
            </a:r>
          </a:p>
          <a:p>
            <a:pPr marL="0" indent="0">
              <a:spcBef>
                <a:spcPts val="1400"/>
              </a:spcBef>
              <a:buNone/>
            </a:pPr>
            <a:r>
              <a:rPr lang="en-US" sz="1600" dirty="0">
                <a:solidFill>
                  <a:schemeClr val="accent3">
                    <a:lumMod val="25000"/>
                  </a:schemeClr>
                </a:solidFill>
                <a:latin typeface="+mn-lt"/>
              </a:rPr>
              <a:t>2. Geographical coordinates of Pune City and its subdistricts, which will in turn be needed to utilize Foursquare API in the subsequent step. </a:t>
            </a:r>
          </a:p>
          <a:p>
            <a:pPr marL="0" indent="0">
              <a:spcBef>
                <a:spcPts val="1400"/>
              </a:spcBef>
              <a:buNone/>
            </a:pPr>
            <a:r>
              <a:rPr lang="en-US" sz="1600" dirty="0">
                <a:solidFill>
                  <a:schemeClr val="accent3">
                    <a:lumMod val="25000"/>
                  </a:schemeClr>
                </a:solidFill>
                <a:latin typeface="+mn-lt"/>
              </a:rPr>
              <a:t>3. Information about venues in Pune City regions: the names, category, venue latitudes, venue longitudes. These are obtained using Foursquare API. The subdistricts of Pune City will be clustered based on their surrounding venues to find the best location candidates for opening a coffee shop.</a:t>
            </a:r>
          </a:p>
        </p:txBody>
      </p:sp>
    </p:spTree>
    <p:extLst>
      <p:ext uri="{BB962C8B-B14F-4D97-AF65-F5344CB8AC3E}">
        <p14:creationId xmlns:p14="http://schemas.microsoft.com/office/powerpoint/2010/main" val="1128793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4" name="TextBox 3">
            <a:extLst>
              <a:ext uri="{FF2B5EF4-FFF2-40B4-BE49-F238E27FC236}">
                <a16:creationId xmlns:a16="http://schemas.microsoft.com/office/drawing/2014/main" id="{5C27D457-6AE7-4737-BD9E-BB88F6828F3E}"/>
              </a:ext>
            </a:extLst>
          </p:cNvPr>
          <p:cNvSpPr txBox="1"/>
          <p:nvPr/>
        </p:nvSpPr>
        <p:spPr>
          <a:xfrm>
            <a:off x="241738" y="2508297"/>
            <a:ext cx="6096000" cy="738664"/>
          </a:xfrm>
          <a:prstGeom prst="rect">
            <a:avLst/>
          </a:prstGeom>
          <a:noFill/>
        </p:spPr>
        <p:txBody>
          <a:bodyPr wrap="square">
            <a:spAutoFit/>
          </a:bodyPr>
          <a:lstStyle/>
          <a:p>
            <a:r>
              <a:rPr lang="en-IN" sz="4200" dirty="0">
                <a:solidFill>
                  <a:srgbClr val="F2F4F8"/>
                </a:solidFill>
              </a:rPr>
              <a:t>Methodology</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612692" cy="45362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0" i="0" u="none" strike="noStrike" baseline="0" dirty="0">
                <a:solidFill>
                  <a:srgbClr val="000000"/>
                </a:solidFill>
                <a:latin typeface="+mn-lt"/>
              </a:rPr>
              <a:t>Web API call made to fetch </a:t>
            </a:r>
            <a:r>
              <a:rPr lang="en-US" sz="1600" b="0" i="0" u="none" strike="noStrike" baseline="0" dirty="0" err="1">
                <a:solidFill>
                  <a:srgbClr val="000000"/>
                </a:solidFill>
                <a:latin typeface="+mn-lt"/>
              </a:rPr>
              <a:t>pune</a:t>
            </a:r>
            <a:r>
              <a:rPr lang="en-US" sz="1600" b="0" i="0" u="none" strike="noStrike" baseline="0" dirty="0">
                <a:solidFill>
                  <a:srgbClr val="000000"/>
                </a:solidFill>
                <a:latin typeface="+mn-lt"/>
              </a:rPr>
              <a:t> regions and postal codes as well as retrieval of geographical coordinates. Leveraging Foursquare API, these coordinates data were given as inputs to explore venues within the Pune subdistricts. Two </a:t>
            </a:r>
            <a:r>
              <a:rPr lang="en-US" sz="1600" b="0" i="0" u="none" strike="noStrike" baseline="0" dirty="0" err="1">
                <a:solidFill>
                  <a:srgbClr val="000000"/>
                </a:solidFill>
                <a:latin typeface="+mn-lt"/>
              </a:rPr>
              <a:t>dataframes</a:t>
            </a:r>
            <a:r>
              <a:rPr lang="en-US" sz="1600" b="0" i="0" u="none" strike="noStrike" baseline="0" dirty="0">
                <a:solidFill>
                  <a:srgbClr val="000000"/>
                </a:solidFill>
                <a:latin typeface="+mn-lt"/>
              </a:rPr>
              <a:t> were then created for use in the analysis: </a:t>
            </a:r>
          </a:p>
          <a:p>
            <a:r>
              <a:rPr lang="en-US" sz="1600" b="0" i="0" u="none" strike="noStrike" baseline="0" dirty="0">
                <a:solidFill>
                  <a:srgbClr val="000000"/>
                </a:solidFill>
                <a:latin typeface="+mn-lt"/>
              </a:rPr>
              <a:t>1. </a:t>
            </a:r>
            <a:r>
              <a:rPr lang="en-US" sz="1600" b="1" i="1" u="none" strike="noStrike" baseline="0" dirty="0">
                <a:solidFill>
                  <a:srgbClr val="000000"/>
                </a:solidFill>
                <a:latin typeface="+mn-lt"/>
              </a:rPr>
              <a:t>df</a:t>
            </a:r>
            <a:r>
              <a:rPr lang="en-US" sz="1600" b="0" i="0" u="none" strike="noStrike" baseline="0" dirty="0">
                <a:solidFill>
                  <a:srgbClr val="000000"/>
                </a:solidFill>
                <a:latin typeface="+mn-lt"/>
              </a:rPr>
              <a:t>: contains postal codes and geographical coordinates of all Jakarta regions (city, district, subdistrict). </a:t>
            </a:r>
          </a:p>
          <a:p>
            <a:r>
              <a:rPr lang="en-US" sz="1600" b="0" i="0" u="none" strike="noStrike" baseline="0" dirty="0">
                <a:solidFill>
                  <a:srgbClr val="000000"/>
                </a:solidFill>
                <a:latin typeface="+mn-lt"/>
              </a:rPr>
              <a:t>2. </a:t>
            </a:r>
            <a:r>
              <a:rPr lang="en-US" sz="1600" b="1" i="1" dirty="0" err="1">
                <a:solidFill>
                  <a:srgbClr val="000000"/>
                </a:solidFill>
                <a:latin typeface="+mn-lt"/>
              </a:rPr>
              <a:t>pune_</a:t>
            </a:r>
            <a:r>
              <a:rPr lang="en-US" sz="1600" b="1" i="1" u="none" strike="noStrike" baseline="0" dirty="0" err="1">
                <a:solidFill>
                  <a:srgbClr val="000000"/>
                </a:solidFill>
                <a:latin typeface="+mn-lt"/>
              </a:rPr>
              <a:t>venues</a:t>
            </a:r>
            <a:r>
              <a:rPr lang="en-US" sz="1600" b="0" i="0" u="none" strike="noStrike" baseline="0" dirty="0">
                <a:solidFill>
                  <a:srgbClr val="000000"/>
                </a:solidFill>
                <a:latin typeface="+mn-lt"/>
              </a:rPr>
              <a:t>: contains at most 100 venues and venues details (name, category, latitude, longitude) for every subdistrict in Jakarta. </a:t>
            </a:r>
          </a:p>
          <a:p>
            <a:endParaRPr lang="en-IN" sz="1600" b="0" i="0" u="none" strike="noStrike" baseline="0" dirty="0">
              <a:solidFill>
                <a:srgbClr val="000000"/>
              </a:solidFill>
              <a:latin typeface="+mn-lt"/>
            </a:endParaRPr>
          </a:p>
          <a:p>
            <a:r>
              <a:rPr lang="en-US" sz="1600" b="0" i="0" u="none" strike="noStrike" baseline="0" dirty="0">
                <a:solidFill>
                  <a:srgbClr val="000000"/>
                </a:solidFill>
                <a:latin typeface="+mn-lt"/>
              </a:rPr>
              <a:t>One-hot encoding was performed to analyze and to narrow down the most common venues in each of the subdistricts. Given all the venues surrounding them, subdistricts were clustered using </a:t>
            </a:r>
            <a:r>
              <a:rPr lang="en-US" sz="1600" b="0" i="1" u="none" strike="noStrike" baseline="0" dirty="0">
                <a:solidFill>
                  <a:srgbClr val="000000"/>
                </a:solidFill>
                <a:latin typeface="+mn-lt"/>
              </a:rPr>
              <a:t>K</a:t>
            </a:r>
            <a:r>
              <a:rPr lang="en-US" sz="1600" b="0" i="0" u="none" strike="noStrike" baseline="0" dirty="0">
                <a:solidFill>
                  <a:srgbClr val="000000"/>
                </a:solidFill>
                <a:latin typeface="+mn-lt"/>
              </a:rPr>
              <a:t>-means algorithm. The number of optimal clusters was decided using the elbow method and silhouette score. Each cluster was separately analyzed in order to examine one discriminating venue that characterizes them. Analysis of the clusters and visualization of coffee shop distribution across Jakarta would provide insights as to where the strategic regions to set up the business are. </a:t>
            </a:r>
          </a:p>
          <a:p>
            <a:r>
              <a:rPr lang="en-IN" sz="1600" b="0" i="0" u="none" strike="noStrike" baseline="0" dirty="0">
                <a:solidFill>
                  <a:srgbClr val="000000"/>
                </a:solidFill>
                <a:latin typeface="+mn-lt"/>
              </a:rPr>
              <a:t>The following Python libraries and dependencies were used: pandas, NumPy, string, Requests, </a:t>
            </a:r>
            <a:r>
              <a:rPr lang="en-IN" sz="1600" b="0" i="0" u="none" strike="noStrike" baseline="0" dirty="0" err="1">
                <a:solidFill>
                  <a:srgbClr val="000000"/>
                </a:solidFill>
                <a:latin typeface="+mn-lt"/>
              </a:rPr>
              <a:t>time.sleep</a:t>
            </a:r>
            <a:r>
              <a:rPr lang="en-IN" sz="1600" b="0" i="0" u="none" strike="noStrike" baseline="0" dirty="0">
                <a:solidFill>
                  <a:srgbClr val="000000"/>
                </a:solidFill>
                <a:latin typeface="+mn-lt"/>
              </a:rPr>
              <a:t>, </a:t>
            </a:r>
            <a:r>
              <a:rPr lang="en-IN" sz="1600" b="0" i="0" u="none" strike="noStrike" baseline="0" dirty="0" err="1">
                <a:solidFill>
                  <a:srgbClr val="000000"/>
                </a:solidFill>
                <a:latin typeface="+mn-lt"/>
              </a:rPr>
              <a:t>BeautifulSoup</a:t>
            </a:r>
            <a:r>
              <a:rPr lang="en-IN" sz="1600" b="0" i="0" u="none" strike="noStrike" baseline="0" dirty="0">
                <a:solidFill>
                  <a:srgbClr val="000000"/>
                </a:solidFill>
                <a:latin typeface="+mn-lt"/>
              </a:rPr>
              <a:t>, </a:t>
            </a:r>
            <a:r>
              <a:rPr lang="en-IN" sz="1600" b="0" i="0" u="none" strike="noStrike" baseline="0" dirty="0" err="1">
                <a:solidFill>
                  <a:srgbClr val="000000"/>
                </a:solidFill>
                <a:latin typeface="+mn-lt"/>
              </a:rPr>
              <a:t>GeoPy</a:t>
            </a:r>
            <a:r>
              <a:rPr lang="en-IN" sz="1600" b="0" i="0" u="none" strike="noStrike" baseline="0" dirty="0">
                <a:solidFill>
                  <a:srgbClr val="000000"/>
                </a:solidFill>
                <a:latin typeface="+mn-lt"/>
              </a:rPr>
              <a:t> (</a:t>
            </a:r>
            <a:r>
              <a:rPr lang="en-IN" sz="1600" b="0" i="0" u="none" strike="noStrike" baseline="0" dirty="0" err="1">
                <a:solidFill>
                  <a:srgbClr val="000000"/>
                </a:solidFill>
                <a:latin typeface="+mn-lt"/>
              </a:rPr>
              <a:t>Nominatim</a:t>
            </a:r>
            <a:r>
              <a:rPr lang="en-IN" sz="1600" b="0" i="0" u="none" strike="noStrike" baseline="0" dirty="0">
                <a:solidFill>
                  <a:srgbClr val="000000"/>
                </a:solidFill>
                <a:latin typeface="+mn-lt"/>
              </a:rPr>
              <a:t> geocoder), JSON, Folium, Matplotlib, and scikit-learn. </a:t>
            </a:r>
            <a:endParaRPr lang="en-US" sz="1600" dirty="0">
              <a:solidFill>
                <a:schemeClr val="accent3">
                  <a:lumMod val="25000"/>
                </a:schemeClr>
              </a:solidFill>
              <a:latin typeface="+mn-lt"/>
            </a:endParaRPr>
          </a:p>
          <a:p>
            <a:pPr>
              <a:lnSpc>
                <a:spcPct val="100000"/>
              </a:lnSpc>
              <a:spcBef>
                <a:spcPts val="1400"/>
              </a:spcBef>
            </a:pPr>
            <a:endParaRPr lang="en-US" sz="1600" dirty="0">
              <a:solidFill>
                <a:schemeClr val="accent3">
                  <a:lumMod val="25000"/>
                </a:schemeClr>
              </a:solidFill>
              <a:latin typeface="+mn-lt"/>
            </a:endParaRPr>
          </a:p>
          <a:p>
            <a:pPr>
              <a:lnSpc>
                <a:spcPct val="100000"/>
              </a:lnSpc>
              <a:spcBef>
                <a:spcPts val="1400"/>
              </a:spcBef>
            </a:pPr>
            <a:endParaRPr lang="en-US" sz="1600" dirty="0">
              <a:solidFill>
                <a:schemeClr val="accent3">
                  <a:lumMod val="25000"/>
                </a:schemeClr>
              </a:solidFill>
              <a:latin typeface="+mn-lt"/>
            </a:endParaRPr>
          </a:p>
          <a:p>
            <a:pPr>
              <a:lnSpc>
                <a:spcPct val="100000"/>
              </a:lnSpc>
              <a:spcBef>
                <a:spcPts val="1400"/>
              </a:spcBef>
            </a:pPr>
            <a:endParaRPr lang="en-US" sz="1600" dirty="0">
              <a:solidFill>
                <a:schemeClr val="accent3">
                  <a:lumMod val="25000"/>
                </a:schemeClr>
              </a:solidFill>
              <a:latin typeface="+mn-lt"/>
            </a:endParaRPr>
          </a:p>
          <a:p>
            <a:pPr>
              <a:lnSpc>
                <a:spcPct val="100000"/>
              </a:lnSpc>
              <a:spcBef>
                <a:spcPts val="1400"/>
              </a:spcBef>
            </a:pPr>
            <a:endParaRPr lang="en-US" sz="1600" dirty="0">
              <a:solidFill>
                <a:schemeClr val="accent3">
                  <a:lumMod val="25000"/>
                </a:schemeClr>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46354"/>
            <a:ext cx="10744200" cy="4497093"/>
          </a:xfrm>
          <a:prstGeom prst="rect">
            <a:avLst/>
          </a:prstGeom>
        </p:spPr>
        <p:txBody>
          <a:bodyPr/>
          <a:lstStyle/>
          <a:p>
            <a:pPr marL="0" indent="0">
              <a:buNone/>
            </a:pPr>
            <a:r>
              <a:rPr lang="en-US" sz="1600" dirty="0"/>
              <a:t>3.1. Pune City Regions, Postal Codes, and Geographical Coordinates</a:t>
            </a:r>
          </a:p>
          <a:p>
            <a:pPr marL="0" indent="0">
              <a:buNone/>
            </a:pPr>
            <a:r>
              <a:rPr lang="en-US" sz="1600" dirty="0"/>
              <a:t>The data to scrape are the names of all Pune City regions and their corresponding postal codes. For reference, Pune City is a province that consists of 5 cities (mainland Pune City) and 1 regency:</a:t>
            </a:r>
          </a:p>
          <a:p>
            <a:pPr marL="0" indent="0">
              <a:buNone/>
            </a:pPr>
            <a:r>
              <a:rPr lang="en-US" sz="1600" dirty="0"/>
              <a:t>1. Pune City Pusat (Central Pune City)</a:t>
            </a:r>
          </a:p>
          <a:p>
            <a:pPr marL="0" indent="0">
              <a:buNone/>
            </a:pPr>
            <a:r>
              <a:rPr lang="en-US" sz="1600" dirty="0"/>
              <a:t>2. </a:t>
            </a:r>
            <a:r>
              <a:rPr lang="en-US" sz="1600" dirty="0" err="1"/>
              <a:t>Maval</a:t>
            </a:r>
            <a:r>
              <a:rPr lang="en-US" sz="1600" dirty="0"/>
              <a:t>(North Pune City)</a:t>
            </a:r>
          </a:p>
          <a:p>
            <a:pPr marL="0" indent="0">
              <a:buNone/>
            </a:pPr>
            <a:r>
              <a:rPr lang="en-US" sz="1600" dirty="0"/>
              <a:t>3. </a:t>
            </a:r>
            <a:r>
              <a:rPr lang="en-US" sz="1600" dirty="0" err="1"/>
              <a:t>Mulshi</a:t>
            </a:r>
            <a:r>
              <a:rPr lang="en-US" sz="1600" dirty="0"/>
              <a:t> (West Pune City)</a:t>
            </a:r>
          </a:p>
          <a:p>
            <a:pPr marL="0" indent="0">
              <a:buNone/>
            </a:pPr>
            <a:endParaRPr lang="en-US" sz="1600" dirty="0"/>
          </a:p>
          <a:p>
            <a:pPr marL="0" indent="0">
              <a:buNone/>
            </a:pPr>
            <a:r>
              <a:rPr lang="en-US" sz="1600" dirty="0"/>
              <a:t>Each of these cities is further subdivided into districts and then subdistricts/ small colonies. In total, there are 44 districts and 267 subdistricts across Pune City. Pune City Selatan and Pune City Timur are tied as the cities with the highest number of sub-regions, each having 65 subdistricts.</a:t>
            </a:r>
          </a:p>
          <a:p>
            <a:pPr marL="0" indent="0">
              <a:buNone/>
            </a:pPr>
            <a:r>
              <a:rPr lang="en-US" sz="1600" dirty="0"/>
              <a:t>Used API to retrieve latitudes and longitudes of every subdistrict. Figure 1 displays the first 10 rows of the resulting </a:t>
            </a:r>
            <a:r>
              <a:rPr lang="en-US" sz="1600" dirty="0" err="1"/>
              <a:t>dataframe</a:t>
            </a:r>
            <a:r>
              <a:rPr lang="en-US" sz="1600" dirty="0"/>
              <a:t>: post.</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1511</TotalTime>
  <Words>1830</Words>
  <Application>Microsoft Office PowerPoint</Application>
  <PresentationFormat>Widescreen</PresentationFormat>
  <Paragraphs>105</Paragraphs>
  <Slides>22</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Abadi</vt:lpstr>
      <vt:lpstr>Arial</vt:lpstr>
      <vt:lpstr>Calibri</vt:lpstr>
      <vt:lpstr>Calibri Light</vt:lpstr>
      <vt:lpstr>Helvetica Neue</vt:lpstr>
      <vt:lpstr>IBM Plex Mono SemiBold</vt:lpstr>
      <vt:lpstr>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Sagar Ratnaparkhi</cp:lastModifiedBy>
  <cp:revision>221</cp:revision>
  <dcterms:created xsi:type="dcterms:W3CDTF">2021-04-29T18:58:34Z</dcterms:created>
  <dcterms:modified xsi:type="dcterms:W3CDTF">2021-09-28T18:00:15Z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